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package/2006/relationships/metadata/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C1CCF-B725-44A7-AA57-5E433BD85C9F}" type="datetimeFigureOut">
              <a:rPr lang="en-US" smtClean="0"/>
              <a:t>1/2/22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BDFEC3-8487-43E8-A154-7C12CBC1FFF2}" type="slidenum">
              <a:rPr lang="en-US" smtClean="0"/>
              <a:t>‹#›</a:t>
            </a:fld>
            <a:endParaRPr lang="en-US"/>
          </a:p>
        </p:txBody>
      </p:sp>
    </p:spTree>
    <p:extLst>
      <p:ext uri="{BB962C8B-B14F-4D97-AF65-F5344CB8AC3E}">
        <p14:creationId xmlns:p14="http://schemas.microsoft.com/office/powerpoint/2010/main" val="3782709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b="1"/>
              <a:t>START WITH THE STORY. Tell it over the title slide, before you advance to this one.</a:t>
            </a:r>
          </a:p>
          <a:p>
            <a:pPr lvl="0" indent="0" marL="0">
              <a:buNone/>
            </a:pPr>
          </a:p>
          <a:p>
            <a:pPr lvl="0" indent="0" marL="0">
              <a:buNone/>
            </a:pPr>
            <a:r>
              <a:rPr/>
              <a:t>The man with low vision you helped with his technology. Tell it the way you’d tell it to one person at a table: who he was, what he was trying to do, what actually stopped him. Don’t tidy it into a lesson; just tell it. Ninety seconds is plenty.</a:t>
            </a:r>
          </a:p>
          <a:p>
            <a:pPr lvl="0" indent="0" marL="0">
              <a:buNone/>
            </a:pPr>
          </a:p>
          <a:p>
            <a:pPr lvl="0" indent="0" marL="0">
              <a:buNone/>
            </a:pPr>
            <a:r>
              <a:rPr/>
              <a:t>Then the bridge, and it’s the only line that has to be exact:</a:t>
            </a:r>
          </a:p>
          <a:p>
            <a:pPr lvl="0" indent="0" marL="0">
              <a:buNone/>
            </a:pPr>
          </a:p>
          <a:p>
            <a:pPr lvl="0" indent="0" marL="0">
              <a:buNone/>
            </a:pPr>
            <a:r>
              <a:rPr/>
              <a:t>“The people who open our reports are county partners, program directors, families looking for a program. Some of them are him. They’re not hypothetical; they’re who we wrote it for.”</a:t>
            </a:r>
          </a:p>
          <a:p>
            <a:pPr lvl="0" indent="0" marL="0">
              <a:buNone/>
            </a:pPr>
          </a:p>
          <a:p>
            <a:pPr lvl="0" indent="0" marL="0">
              <a:buNone/>
            </a:pPr>
            <a:r>
              <a:rPr i="1"/>
              <a:t>Then</a:t>
            </a:r>
            <a:r>
              <a:rPr/>
              <a:t> advance, and read the numbers out loud, flatly: “four twelve, three eighty eight, four fifty five.” Let it sit. That’s what a merged-cell table sounds like to him. It’s the same table we open in ten minutes.</a:t>
            </a:r>
          </a:p>
          <a:p>
            <a:pPr lvl="0" indent="0" marL="0">
              <a:buNone/>
            </a:pPr>
          </a:p>
          <a:p>
            <a:pPr lvl="0" indent="0" marL="0">
              <a:buNone/>
            </a:pPr>
            <a:r>
              <a:rPr/>
              <a:t>If you want the proof while they’re still curious: pull up the </a:t>
            </a:r>
            <a:r>
              <a:rPr b="1"/>
              <a:t>Complex tables</a:t>
            </a:r>
            <a:r>
              <a:rPr/>
              <a:t> page for fifteen seconds, show the read-aloud strip, come back. Optional, but it closes the gap between saying it and showing it.</a:t>
            </a:r>
          </a:p>
          <a:p>
            <a:pPr lvl="0" indent="0" marL="0">
              <a:buNone/>
            </a:pPr>
          </a:p>
          <a:p>
            <a:pPr lvl="0" indent="0" marL="0">
              <a:buNone/>
            </a:pPr>
            <a:r>
              <a:rPr/>
              <a:t>Then land the last line, because it sets the tone for the hour: nobody is behind, nobody is in trouble, you don’t have to become a remediation expert. You need the few moves and who to call. The standard is WCAG 2.2 AA (our DHCS bar); new content by April 26, 2027. Say the date once and move on; it is not the reason.</a:t>
            </a:r>
          </a:p>
          <a:p>
            <a:pPr lvl="0" indent="0" marL="0">
              <a:buNone/>
            </a:pPr>
          </a:p>
          <a:p>
            <a:pPr lvl="0" indent="0" marL="0">
              <a:buNone/>
            </a:pPr>
            <a:r>
              <a:rPr/>
              <a:t>No fear. No lawsuits, no audits. The story is the reason, and pride in the work is the hook.</a:t>
            </a:r>
          </a:p>
        </p:txBody>
      </p:sp>
      <p:sp>
        <p:nvSpPr>
          <p:cNvPr id="4" name="Slide Number Placeholder 3"/>
          <p:cNvSpPr>
            <a:spLocks noGrp="1"/>
          </p:cNvSpPr>
          <p:nvPr>
            <p:ph type="sldNum" sz="quarter" idx="10"/>
          </p:nvPr>
        </p:nvSpPr>
        <p:spPr/>
        <p:txBody>
          <a:bodyPr/>
          <a:lstStyle/>
          <a:p>
            <a:fld id="{18BDFEC3-8487-43E8-A154-7C12CBC1FFF2}" type="slidenum">
              <a:rPr lang="en-US"/>
              <a:t>2</a:t>
            </a:fld>
            <a:endParaRPr lang="en-US"/>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The usual advice is “don’t use a PDF.” That’s not our situation — the PDF is the deliverable and DHCS posts it. So don’t say it; it just sounds like we’re dodging.</a:t>
            </a:r>
          </a:p>
          <a:p>
            <a:pPr lvl="0" indent="0" marL="0">
              <a:buNone/>
            </a:pPr>
          </a:p>
          <a:p>
            <a:pPr lvl="0" indent="0" marL="0">
              <a:buNone/>
            </a:pPr>
            <a:r>
              <a:rPr/>
              <a:t>The real leverage is the same though: everything you get right in Word carries over. Everything you skip, you rebuild by hand in Acrobat’s tag tree — and that’s the slow, miserable version.</a:t>
            </a:r>
          </a:p>
        </p:txBody>
      </p:sp>
      <p:sp>
        <p:nvSpPr>
          <p:cNvPr id="4" name="Slide Number Placeholder 3"/>
          <p:cNvSpPr>
            <a:spLocks noGrp="1"/>
          </p:cNvSpPr>
          <p:nvPr>
            <p:ph type="sldNum" sz="quarter" idx="10"/>
          </p:nvPr>
        </p:nvSpPr>
        <p:spPr/>
        <p:txBody>
          <a:bodyPr/>
          <a:lstStyle/>
          <a:p>
            <a:fld id="{18BDFEC3-8487-43E8-A154-7C12CBC1FFF2}" type="slidenum">
              <a:rPr lang="en-US"/>
              <a:t>3</a:t>
            </a:fld>
            <a:endParaRPr lang="en-US"/>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b="1"/>
              <a:t>The demo for this block:</a:t>
            </a:r>
            <a:r>
              <a:rPr/>
              <a:t> the site’s new </a:t>
            </a:r>
            <a:r>
              <a:rPr b="1"/>
              <a:t>Complex tables</a:t>
            </a:r>
            <a:r>
              <a:rPr/>
              <a:t> page. The merged table looks completely normal — that’s the point. Show what a screen reader hears on one cell, then scroll to the flattened version. Two scrolls, no tools, and it’s the thing they came for.</a:t>
            </a:r>
          </a:p>
          <a:p>
            <a:pPr lvl="0" indent="0" marL="0">
              <a:buNone/>
            </a:pPr>
          </a:p>
          <a:p>
            <a:pPr lvl="0" indent="0" marL="0">
              <a:buNone/>
            </a:pPr>
            <a:r>
              <a:rPr b="1"/>
              <a:t>If a table just won’t behave</a:t>
            </a:r>
            <a:r>
              <a:rPr/>
              <a:t> (Val’s case): the option people forget is shipping the </a:t>
            </a:r>
            <a:r>
              <a:rPr b="1"/>
              <a:t>accessible Excel alongside the PDF</a:t>
            </a:r>
            <a:r>
              <a:rPr/>
              <a:t>. Our own research notes land there — when the content is primarily data tables, sharing accessible Excel beats fighting the PDF. Worth asking DHCS whether they’ll post both; that’s a far easier ask than tagging a merged monster by hand.</a:t>
            </a:r>
          </a:p>
          <a:p>
            <a:pPr lvl="0" indent="0" marL="0">
              <a:buNone/>
            </a:pPr>
          </a:p>
          <a:p>
            <a:pPr lvl="0" indent="0" marL="0">
              <a:buNone/>
            </a:pPr>
            <a:r>
              <a:rPr b="1"/>
              <a:t>Never picture-ify a table.</a:t>
            </a:r>
            <a:r>
              <a:rPr/>
              <a:t> Someone always suggests it. Alt text can’t carry a grid — you can’t navigate it, compare a column, or hear “Q3 · Referrals · 42.” It also kills zoom, reflow, search, and copy-paste. It turns a hard problem into an unfixable one, and it’s exactly the “this page appears to be empty” case.</a:t>
            </a:r>
          </a:p>
          <a:p>
            <a:pPr lvl="0" indent="0" marL="0">
              <a:buNone/>
            </a:pPr>
          </a:p>
          <a:p>
            <a:pPr lvl="0" indent="0" marL="0">
              <a:buNone/>
            </a:pPr>
            <a:r>
              <a:rPr/>
              <a:t>This is the block they actually came for — our reports are tables, and merged cells are why they hurt. Say the “why” once: a screen reader reads a cell and announces its headers. Merge two cells and it no longer knows which header owns which number. The table still </a:t>
            </a:r>
            <a:r>
              <a:rPr i="1"/>
              <a:t>looks</a:t>
            </a:r>
            <a:r>
              <a:rPr/>
              <a:t> fine, which is exactly why it slips through.</a:t>
            </a:r>
          </a:p>
          <a:p>
            <a:pPr lvl="0" indent="0" marL="0">
              <a:buNone/>
            </a:pPr>
          </a:p>
          <a:p>
            <a:pPr lvl="0" indent="0" marL="0">
              <a:buNone/>
            </a:pPr>
            <a:r>
              <a:rPr/>
              <a:t>The honest scope of automation: Word’s and Excel’s checkers </a:t>
            </a:r>
            <a:r>
              <a:rPr b="1"/>
              <a:t>will</a:t>
            </a:r>
            <a:r>
              <a:rPr/>
              <a:t> catch merged cells and a missing header row before you export — that’s the cheap win, run it every time. What no checker can do is tell you the table </a:t>
            </a:r>
            <a:r>
              <a:rPr i="1"/>
              <a:t>reads</a:t>
            </a:r>
            <a:r>
              <a:rPr/>
              <a:t> correctly once it’s tagged. That part is a person, and for a big backlog it’s Crawford.</a:t>
            </a:r>
          </a:p>
          <a:p>
            <a:pPr lvl="0" indent="0" marL="0">
              <a:buNone/>
            </a:pPr>
          </a:p>
          <a:p>
            <a:pPr lvl="0" indent="0" marL="0">
              <a:buNone/>
            </a:pPr>
            <a:r>
              <a:rPr/>
              <a:t>If asked about Excel: build the data there, but assemble the report in Word — Word’s export to a tagged PDF is the dependable path. Don’t over-promise on Excel-to-PDF; if someone needs that specifically, tell them you’ll check with DCP.</a:t>
            </a:r>
          </a:p>
        </p:txBody>
      </p:sp>
      <p:sp>
        <p:nvSpPr>
          <p:cNvPr id="4" name="Slide Number Placeholder 3"/>
          <p:cNvSpPr>
            <a:spLocks noGrp="1"/>
          </p:cNvSpPr>
          <p:nvPr>
            <p:ph type="sldNum" sz="quarter" idx="10"/>
          </p:nvPr>
        </p:nvSpPr>
        <p:spPr/>
        <p:txBody>
          <a:bodyPr/>
          <a:lstStyle/>
          <a:p>
            <a:fld id="{18BDFEC3-8487-43E8-A154-7C12CBC1FFF2}" type="slidenum">
              <a:rPr lang="en-US"/>
              <a:t>4</a:t>
            </a:fld>
            <a:endParaRPr lang="en-US"/>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Show this on the site, not in Acrobat. Open the sandbox contrast page: click UCLA Gold (fail, ~1.5:1), then UCLA Blue (pass, ~5:1). Ten seconds, whole point made. No PDFs, no Acrobat — they already sat through the DTS video for the click-by-click.</a:t>
            </a:r>
          </a:p>
          <a:p>
            <a:pPr lvl="0" indent="0" marL="0">
              <a:buNone/>
            </a:pPr>
          </a:p>
          <a:p>
            <a:pPr lvl="0" indent="0" marL="0">
              <a:buNone/>
            </a:pPr>
            <a:r>
              <a:rPr/>
              <a:t>The concept, which is the part worth their attention: most of our documents are black text on white — 21:1, the maximum. Contrast only becomes a question when brand color shows up: a gold heading, a colored table header, a link color. And you check it in Word where you </a:t>
            </a:r>
            <a:r>
              <a:rPr i="1"/>
              <a:t>chose</a:t>
            </a:r>
            <a:r>
              <a:rPr/>
              <a:t> the hex, not in the PDF afterward — that’s “fix it in the source” again.</a:t>
            </a:r>
          </a:p>
          <a:p>
            <a:pPr lvl="0" indent="0" marL="0">
              <a:buNone/>
            </a:pPr>
          </a:p>
          <a:p>
            <a:pPr lvl="0" indent="0" marL="0">
              <a:buNone/>
            </a:pPr>
            <a:r>
              <a:rPr/>
              <a:t>The numbers: 4.5 normal text, 3 large text, 21 black-on-white.</a:t>
            </a:r>
          </a:p>
          <a:p>
            <a:pPr lvl="0" indent="0" marL="0">
              <a:buNone/>
            </a:pPr>
          </a:p>
          <a:p>
            <a:pPr lvl="0" indent="0" marL="0">
              <a:buNone/>
            </a:pPr>
            <a:r>
              <a:rPr/>
              <a:t>If asked which tool: WebAIM if you know the color, CCA’s eyedropper if all you have is a PDF. Both are named on the tools slide and on the handout — don’t drive either. If someone wants to see one, offer to look at their file after.</a:t>
            </a:r>
          </a:p>
        </p:txBody>
      </p:sp>
      <p:sp>
        <p:nvSpPr>
          <p:cNvPr id="4" name="Slide Number Placeholder 3"/>
          <p:cNvSpPr>
            <a:spLocks noGrp="1"/>
          </p:cNvSpPr>
          <p:nvPr>
            <p:ph type="sldNum" sz="quarter" idx="10"/>
          </p:nvPr>
        </p:nvSpPr>
        <p:spPr/>
        <p:txBody>
          <a:bodyPr/>
          <a:lstStyle/>
          <a:p>
            <a:fld id="{18BDFEC3-8487-43E8-A154-7C12CBC1FFF2}" type="slidenum">
              <a:rPr lang="en-US"/>
              <a:t>5</a:t>
            </a:fld>
            <a:endParaRPr lang="en-US"/>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Describe it, don’t perform it. This is the “manual pass” the standard now expects, and for our reports it’s mostly one question: does the table read right?</a:t>
            </a:r>
          </a:p>
          <a:p>
            <a:pPr lvl="0" indent="0" marL="0">
              <a:buNone/>
            </a:pPr>
          </a:p>
          <a:p>
            <a:pPr lvl="0" indent="0" marL="0">
              <a:buNone/>
            </a:pPr>
            <a:r>
              <a:rPr/>
              <a:t>Tie it back: the checker in Word catches merged cells. It cannot tell you that “42” announces itself as </a:t>
            </a:r>
            <a:r>
              <a:rPr i="1"/>
              <a:t>Q3 · Referrals</a:t>
            </a:r>
            <a:r>
              <a:rPr/>
              <a:t>. Nothing automated can. That’s not a gap in our tooling — it’s the nature of the thing, and it’s why DCP and Crawford exist.</a:t>
            </a:r>
          </a:p>
          <a:p>
            <a:pPr lvl="0" indent="0" marL="0">
              <a:buNone/>
            </a:pPr>
          </a:p>
          <a:p>
            <a:pPr lvl="0" indent="0" marL="0">
              <a:buNone/>
            </a:pPr>
            <a:r>
              <a:rPr b="1"/>
              <a:t>“Do I have to screen-read every PDF?” — answer this before they ask. NO.</a:t>
            </a:r>
            <a:r>
              <a:rPr/>
              <a:t> The requirement is a manual pass over a </a:t>
            </a:r>
            <a:r>
              <a:rPr i="1"/>
              <a:t>sample</a:t>
            </a:r>
            <a:r>
              <a:rPr/>
              <a:t>, not every document end to end. And our reports come off a template: validate the pattern once, then you’re only checking what changed. In practice it’s open the PDF, arrow across one row of one table, confirm the number announces its header. Two minutes, not an hour. This is the most reassuring thing you’ll say today — don’t bury it.</a:t>
            </a:r>
          </a:p>
          <a:p>
            <a:pPr lvl="0" indent="0" marL="0">
              <a:buNone/>
            </a:pPr>
          </a:p>
          <a:p>
            <a:pPr lvl="0" indent="0" marL="0">
              <a:buNone/>
            </a:pPr>
            <a:r>
              <a:rPr/>
              <a:t>Last bullet replaced the image-only-PDF line; that line still lives here and in the tables demo, so say it if it fits.</a:t>
            </a:r>
          </a:p>
          <a:p>
            <a:pPr lvl="0" indent="0" marL="0">
              <a:buNone/>
            </a:pPr>
          </a:p>
          <a:p>
            <a:pPr lvl="0" indent="0" marL="0">
              <a:buNone/>
            </a:pPr>
            <a:r>
              <a:rPr/>
              <a:t>The line that lands with no tool at all: an untagged image-only PDF makes a screen reader say “this page appears to be empty.”</a:t>
            </a:r>
          </a:p>
          <a:p>
            <a:pPr lvl="0" indent="0" marL="0">
              <a:buNone/>
            </a:pPr>
          </a:p>
          <a:p>
            <a:pPr lvl="0" indent="0" marL="0">
              <a:buNone/>
            </a:pPr>
            <a:r>
              <a:rPr/>
              <a:t>If someone wants to see structure vs. no structure, the two demo pages on the site do it in 30 seconds — Demo 1 · Broken, hit reveal, then Demo 2 · Fixed. Optional; only if they ask.</a:t>
            </a:r>
          </a:p>
        </p:txBody>
      </p:sp>
      <p:sp>
        <p:nvSpPr>
          <p:cNvPr id="4" name="Slide Number Placeholder 3"/>
          <p:cNvSpPr>
            <a:spLocks noGrp="1"/>
          </p:cNvSpPr>
          <p:nvPr>
            <p:ph type="sldNum" sz="quarter" idx="10"/>
          </p:nvPr>
        </p:nvSpPr>
        <p:spPr/>
        <p:txBody>
          <a:bodyPr/>
          <a:lstStyle/>
          <a:p>
            <a:fld id="{18BDFEC3-8487-43E8-A154-7C12CBC1FFF2}" type="slidenum">
              <a:rPr lang="en-US"/>
              <a:t>6</a:t>
            </a:fld>
            <a:endParaRPr lang="en-US"/>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“Nothing here is unapproved software” — say it out loud; it reassures.</a:t>
            </a:r>
          </a:p>
          <a:p>
            <a:pPr lvl="0" indent="0" marL="0">
              <a:buNone/>
            </a:pPr>
          </a:p>
          <a:p>
            <a:pPr lvl="0" indent="0" marL="0">
              <a:buNone/>
            </a:pPr>
            <a:r>
              <a:rPr/>
              <a:t>Web scanners (Siteimprove, WAVE) are cut — they scan web pages and do nothing for a PDF. They’re still on the handout for whoever runs a site. The handout lists where to get each of these.</a:t>
            </a:r>
          </a:p>
        </p:txBody>
      </p:sp>
      <p:sp>
        <p:nvSpPr>
          <p:cNvPr id="4" name="Slide Number Placeholder 3"/>
          <p:cNvSpPr>
            <a:spLocks noGrp="1"/>
          </p:cNvSpPr>
          <p:nvPr>
            <p:ph type="sldNum" sz="quarter" idx="10"/>
          </p:nvPr>
        </p:nvSpPr>
        <p:spPr/>
        <p:txBody>
          <a:bodyPr/>
          <a:lstStyle/>
          <a:p>
            <a:fld id="{18BDFEC3-8487-43E8-A154-7C12CBC1FFF2}" type="slidenum">
              <a:rPr lang="en-US"/>
              <a:t>7</a:t>
            </a:fld>
            <a:endParaRPr lang="en-US"/>
          </a:p>
        </p:txBody>
      </p:sp>
    </p:spTree>
  </p:cSld>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This is the heart of the session. Everyone should leave knowing these exist.</a:t>
            </a:r>
          </a:p>
          <a:p>
            <a:pPr lvl="0" indent="0" marL="0">
              <a:buNone/>
            </a:pPr>
          </a:p>
          <a:p>
            <a:pPr lvl="0" indent="0" marL="0">
              <a:buNone/>
            </a:pPr>
            <a:r>
              <a:rPr/>
              <a:t>Crawford matters more than ever now that this is about complex reports: nobody in this room has to hand-tag a 60-page table-heavy PDF. That is a thing we can buy. Say that out loud — it’s the most relieving sentence in the hour.</a:t>
            </a:r>
          </a:p>
        </p:txBody>
      </p:sp>
      <p:sp>
        <p:nvSpPr>
          <p:cNvPr id="4" name="Slide Number Placeholder 3"/>
          <p:cNvSpPr>
            <a:spLocks noGrp="1"/>
          </p:cNvSpPr>
          <p:nvPr>
            <p:ph type="sldNum" sz="quarter" idx="10"/>
          </p:nvPr>
        </p:nvSpPr>
        <p:spPr/>
        <p:txBody>
          <a:bodyPr/>
          <a:lstStyle/>
          <a:p>
            <a:fld id="{18BDFEC3-8487-43E8-A154-7C12CBC1FFF2}" type="slidenum">
              <a:rPr lang="en-US"/>
              <a:t>8</a:t>
            </a:fld>
            <a:endParaRPr lang="en-US"/>
          </a:p>
        </p:txBody>
      </p:sp>
    </p:spTree>
  </p:cSld>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This slide sits on screen while people pack up and ask things — that’s when the link gets written down. It’s also the slide people scroll back to in the emailed copy.</a:t>
            </a:r>
          </a:p>
        </p:txBody>
      </p:sp>
      <p:sp>
        <p:nvSpPr>
          <p:cNvPr id="4" name="Slide Number Placeholder 3"/>
          <p:cNvSpPr>
            <a:spLocks noGrp="1"/>
          </p:cNvSpPr>
          <p:nvPr>
            <p:ph type="sldNum" sz="quarter" idx="10"/>
          </p:nvPr>
        </p:nvSpPr>
        <p:spPr/>
        <p:txBody>
          <a:bodyPr/>
          <a:lstStyle/>
          <a:p>
            <a:fld id="{18BDFEC3-8487-43E8-A154-7C12CBC1FFF2}" type="slidenum">
              <a:rPr lang="en-US"/>
              <a:t>9</a:t>
            </a:fld>
            <a:endParaRPr lang="en-US"/>
          </a:p>
        </p:txBody>
      </p:sp>
    </p:spTree>
  </p:cSld>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lbohn12.github.io/remediation-worksho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solidFill>
                  <a:srgbClr val="1D5A87"/>
                </a:solidFill>
              </a:rPr>
              <a:t>Digital Accessibility Working Session</a:t>
            </a:r>
          </a:p>
        </p:txBody>
      </p:sp>
      <p:sp>
        <p:nvSpPr>
          <p:cNvPr id="3" name="Subtitle 2"/>
          <p:cNvSpPr>
            <a:spLocks noGrp="1"/>
          </p:cNvSpPr>
          <p:nvPr>
            <p:ph idx="1" type="subTitle"/>
          </p:nvPr>
        </p:nvSpPr>
        <p:spPr>
          <a:xfrm>
            <a:off x="1371600" y="2914650"/>
            <a:ext cx="6400800" cy="1314450"/>
          </a:xfrm>
        </p:spPr>
        <p:txBody>
          <a:bodyPr/>
          <a:lstStyle/>
          <a:p>
            <a:pPr lvl="0" indent="0" marL="0">
              <a:buNone/>
            </a:pPr>
            <a:r>
              <a:rPr/>
              <a:t>Complex Word/PDF reporting for DHCS: what matters, and where to get help</a:t>
            </a:r>
            <a:br/>
            <a:br/>
            <a:r>
              <a:rPr/>
              <a:t>UCLA ISAP · 50-minute working session</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6" name="Picture 5" descr="UCLA Integrated Substance Use and Addiction Programs, Division of Addiction Psychiatry logo"/>
          <p:cNvPicPr>
            <a:picLocks noChangeAspect="1"/>
          </p:cNvPicPr>
          <p:nvPr/>
        </p:nvPicPr>
        <p:blipFill>
          <a:blip r:embed="rId2"/>
          <a:stretch>
            <a:fillRect/>
          </a:stretch>
        </p:blipFill>
        <p:spPr>
          <a:xfrm>
            <a:off x="2926080" y="292608"/>
            <a:ext cx="3291840" cy="283297"/>
          </a:xfrm>
          <a:prstGeom prst="rect">
            <a:avLst/>
          </a:prstGeom>
        </p:spPr>
      </p:pic>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Why bother</a:t>
            </a:r>
          </a:p>
        </p:txBody>
      </p:sp>
      <p:sp>
        <p:nvSpPr>
          <p:cNvPr id="3" name="Content Placeholder 2"/>
          <p:cNvSpPr>
            <a:spLocks noGrp="1"/>
          </p:cNvSpPr>
          <p:nvPr>
            <p:ph idx="1"/>
          </p:nvPr>
        </p:nvSpPr>
        <p:spPr/>
        <p:txBody>
          <a:bodyPr/>
          <a:lstStyle/>
          <a:p>
            <a:pPr lvl="0"/>
            <a:r>
              <a:rPr/>
              <a:t>Our reports get posted on </a:t>
            </a:r>
            <a:r>
              <a:rPr b="1"/>
              <a:t>DHCS’s public website</a:t>
            </a:r>
            <a:r>
              <a:rPr/>
              <a:t>. People open them.</a:t>
            </a:r>
          </a:p>
          <a:p>
            <a:pPr lvl="0"/>
            <a:r>
              <a:rPr/>
              <a:t>Today a table in one reads out as: </a:t>
            </a:r>
            <a:r>
              <a:rPr i="1"/>
              <a:t>“412, 388, 455”</a:t>
            </a:r>
          </a:p>
          <a:p>
            <a:pPr lvl="0"/>
            <a:r>
              <a:rPr/>
              <a:t>No headers. Just numbers. Three months of work, unreadable.</a:t>
            </a:r>
          </a:p>
          <a:p>
            <a:pPr lvl="0"/>
            <a:r>
              <a:rPr b="1"/>
              <a:t>Nobody’s behind.</a:t>
            </a:r>
            <a:r>
              <a:rPr/>
              <a:t> This is a map, not a test.</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The one mindset</a:t>
            </a:r>
          </a:p>
        </p:txBody>
      </p:sp>
      <p:sp>
        <p:nvSpPr>
          <p:cNvPr id="3" name="Content Placeholder 2"/>
          <p:cNvSpPr>
            <a:spLocks noGrp="1"/>
          </p:cNvSpPr>
          <p:nvPr>
            <p:ph idx="1"/>
          </p:nvPr>
        </p:nvSpPr>
        <p:spPr/>
        <p:txBody>
          <a:bodyPr/>
          <a:lstStyle/>
          <a:p>
            <a:pPr lvl="0"/>
            <a:r>
              <a:rPr/>
              <a:t>We can’t skip the PDF; DHCS needs it and posts it. So we </a:t>
            </a:r>
            <a:r>
              <a:rPr b="1"/>
              <a:t>win in the Word file</a:t>
            </a:r>
          </a:p>
          <a:p>
            <a:pPr lvl="0"/>
            <a:r>
              <a:rPr/>
              <a:t>Structure you build in Word </a:t>
            </a:r>
            <a:r>
              <a:rPr b="1"/>
              <a:t>survives the export</a:t>
            </a:r>
          </a:p>
          <a:p>
            <a:pPr lvl="0"/>
            <a:r>
              <a:rPr/>
              <a:t>Structure you skip, you rebuild </a:t>
            </a:r>
            <a:r>
              <a:rPr b="1"/>
              <a:t>by hand, in Acrobat, cell by cell</a:t>
            </a:r>
          </a:p>
          <a:p>
            <a:pPr lvl="0"/>
            <a:r>
              <a:rPr/>
              <a:t>That’s the whole game: an hour in Word beats a day in Acrobat</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Complex tables</a:t>
            </a:r>
          </a:p>
        </p:txBody>
      </p:sp>
      <p:sp>
        <p:nvSpPr>
          <p:cNvPr id="3" name="Content Placeholder 2"/>
          <p:cNvSpPr>
            <a:spLocks noGrp="1"/>
          </p:cNvSpPr>
          <p:nvPr>
            <p:ph idx="1"/>
          </p:nvPr>
        </p:nvSpPr>
        <p:spPr/>
        <p:txBody>
          <a:bodyPr/>
          <a:lstStyle/>
          <a:p>
            <a:pPr lvl="0"/>
            <a:r>
              <a:rPr b="1"/>
              <a:t>No merged cells.</a:t>
            </a:r>
            <a:r>
              <a:rPr/>
              <a:t> That’s most of it</a:t>
            </a:r>
          </a:p>
          <a:p>
            <a:pPr lvl="0"/>
            <a:r>
              <a:rPr b="1"/>
              <a:t>Split</a:t>
            </a:r>
            <a:r>
              <a:rPr/>
              <a:t> before you get clever: simple tables beat one clever one</a:t>
            </a:r>
          </a:p>
          <a:p>
            <a:pPr lvl="0"/>
            <a:r>
              <a:rPr b="1"/>
              <a:t>Repeat as header row</a:t>
            </a:r>
            <a:r>
              <a:rPr/>
              <a:t> if it crosses a page</a:t>
            </a:r>
          </a:p>
          <a:p>
            <a:pPr lvl="0"/>
            <a:r>
              <a:rPr b="1"/>
              <a:t>Never a picture of a table</a:t>
            </a:r>
          </a:p>
          <a:p>
            <a:pPr lvl="0"/>
            <a:r>
              <a:rPr/>
              <a:t>Word and Excel </a:t>
            </a:r>
            <a:r>
              <a:rPr b="1"/>
              <a:t>flag merges</a:t>
            </a:r>
            <a:r>
              <a:rPr/>
              <a:t> before export</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Color contrast</a:t>
            </a:r>
          </a:p>
        </p:txBody>
      </p:sp>
      <p:sp>
        <p:nvSpPr>
          <p:cNvPr id="3" name="Content Placeholder 2"/>
          <p:cNvSpPr>
            <a:spLocks noGrp="1"/>
          </p:cNvSpPr>
          <p:nvPr>
            <p:ph idx="1"/>
          </p:nvPr>
        </p:nvSpPr>
        <p:spPr/>
        <p:txBody>
          <a:bodyPr/>
          <a:lstStyle/>
          <a:p>
            <a:pPr lvl="0"/>
            <a:r>
              <a:rPr b="1"/>
              <a:t>Acrobat’s checker does NOT test contrast</a:t>
            </a:r>
            <a:r>
              <a:rPr/>
              <a:t>; it says </a:t>
            </a:r>
            <a:r>
              <a:rPr i="1"/>
              <a:t>“needs manual check”</a:t>
            </a:r>
          </a:p>
          <a:p>
            <a:pPr lvl="0"/>
            <a:r>
              <a:rPr/>
              <a:t>Black on white is </a:t>
            </a:r>
            <a:r>
              <a:rPr b="1"/>
              <a:t>21:1</a:t>
            </a:r>
            <a:r>
              <a:rPr/>
              <a:t>; most of our documents pass by default</a:t>
            </a:r>
          </a:p>
          <a:p>
            <a:pPr lvl="0"/>
            <a:r>
              <a:rPr/>
              <a:t>Color is where it starts: gold headings, colored table headers, links</a:t>
            </a:r>
          </a:p>
          <a:p>
            <a:pPr lvl="0"/>
            <a:r>
              <a:rPr/>
              <a:t>Check it in the </a:t>
            </a:r>
            <a:r>
              <a:rPr b="1"/>
              <a:t>source</a:t>
            </a:r>
            <a:r>
              <a:rPr/>
              <a:t>, where you picked the color</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What no checker can tell you</a:t>
            </a:r>
          </a:p>
        </p:txBody>
      </p:sp>
      <p:sp>
        <p:nvSpPr>
          <p:cNvPr id="3" name="Content Placeholder 2"/>
          <p:cNvSpPr>
            <a:spLocks noGrp="1"/>
          </p:cNvSpPr>
          <p:nvPr>
            <p:ph idx="1"/>
          </p:nvPr>
        </p:nvSpPr>
        <p:spPr/>
        <p:txBody>
          <a:bodyPr/>
          <a:lstStyle/>
          <a:p>
            <a:pPr lvl="0"/>
            <a:r>
              <a:rPr/>
              <a:t>Whether the </a:t>
            </a:r>
            <a:r>
              <a:rPr b="1"/>
              <a:t>table reads right</a:t>
            </a:r>
            <a:r>
              <a:rPr/>
              <a:t>: does each number announce its own header?</a:t>
            </a:r>
          </a:p>
          <a:p>
            <a:pPr lvl="0"/>
            <a:r>
              <a:rPr/>
              <a:t>Whether the </a:t>
            </a:r>
            <a:r>
              <a:rPr b="1"/>
              <a:t>reading order</a:t>
            </a:r>
            <a:r>
              <a:rPr/>
              <a:t> matches the order you meant</a:t>
            </a:r>
          </a:p>
          <a:p>
            <a:pPr lvl="0"/>
            <a:r>
              <a:rPr/>
              <a:t>Whether your </a:t>
            </a:r>
            <a:r>
              <a:rPr b="1"/>
              <a:t>alt text</a:t>
            </a:r>
            <a:r>
              <a:rPr/>
              <a:t> actually says what the figure shows</a:t>
            </a:r>
          </a:p>
          <a:p>
            <a:pPr lvl="0"/>
            <a:r>
              <a:rPr b="1"/>
              <a:t>But you don’t do this to every PDF</a:t>
            </a:r>
            <a:r>
              <a:rPr/>
              <a:t>: spot-check one table, once per template</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Your tools</a:t>
            </a:r>
          </a:p>
        </p:txBody>
      </p:sp>
      <p:sp>
        <p:nvSpPr>
          <p:cNvPr id="3" name="Content Placeholder 2"/>
          <p:cNvSpPr>
            <a:spLocks noGrp="1"/>
          </p:cNvSpPr>
          <p:nvPr>
            <p:ph idx="1"/>
          </p:nvPr>
        </p:nvSpPr>
        <p:spPr/>
        <p:txBody>
          <a:bodyPr/>
          <a:lstStyle/>
          <a:p>
            <a:pPr lvl="0"/>
            <a:r>
              <a:rPr b="1"/>
              <a:t>Word / Excel checker</a:t>
            </a:r>
            <a:r>
              <a:rPr/>
              <a:t>: Review → Check Accessibility, before every export</a:t>
            </a:r>
          </a:p>
          <a:p>
            <a:pPr lvl="0"/>
            <a:r>
              <a:rPr b="1"/>
              <a:t>Adobe Acrobat Pro</a:t>
            </a:r>
            <a:r>
              <a:rPr/>
              <a:t>: free for staff; tags, reading order, the </a:t>
            </a:r>
            <a:r>
              <a:rPr b="1"/>
              <a:t>Table Editor</a:t>
            </a:r>
          </a:p>
          <a:p>
            <a:pPr lvl="0"/>
            <a:r>
              <a:rPr b="1"/>
              <a:t>CCA / WebAIM</a:t>
            </a:r>
            <a:r>
              <a:rPr/>
              <a:t>: contrast, when color is in play</a:t>
            </a:r>
          </a:p>
          <a:p>
            <a:pPr lvl="0"/>
            <a:r>
              <a:rPr b="1"/>
              <a:t>NVDA</a:t>
            </a:r>
            <a:r>
              <a:rPr/>
              <a:t> (free) / </a:t>
            </a:r>
            <a:r>
              <a:rPr b="1"/>
              <a:t>VoiceOver</a:t>
            </a:r>
            <a:r>
              <a:rPr/>
              <a:t>: how you confirm a table actually reads right</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Your people</a:t>
            </a:r>
          </a:p>
        </p:txBody>
      </p:sp>
      <p:sp>
        <p:nvSpPr>
          <p:cNvPr id="3" name="Content Placeholder 2"/>
          <p:cNvSpPr>
            <a:spLocks noGrp="1"/>
          </p:cNvSpPr>
          <p:nvPr>
            <p:ph idx="1"/>
          </p:nvPr>
        </p:nvSpPr>
        <p:spPr/>
        <p:txBody>
          <a:bodyPr/>
          <a:lstStyle/>
          <a:p>
            <a:pPr lvl="0"/>
            <a:r>
              <a:rPr b="1"/>
              <a:t>DCP</a:t>
            </a:r>
            <a:r>
              <a:rPr/>
              <a:t>: free trainings and consultations; the fastest way to get unstuck</a:t>
            </a:r>
          </a:p>
          <a:p>
            <a:pPr lvl="0"/>
            <a:r>
              <a:rPr b="1"/>
              <a:t>Crawford Technologies</a:t>
            </a:r>
            <a:r>
              <a:rPr/>
              <a:t> (DCP’s vendor): remediates </a:t>
            </a:r>
            <a:r>
              <a:rPr b="1"/>
              <a:t>big PDF backlogs for you</a:t>
            </a:r>
            <a:r>
              <a:rPr/>
              <a:t>, via BruinBuy+</a:t>
            </a:r>
          </a:p>
          <a:p>
            <a:pPr lvl="0"/>
            <a:r>
              <a:rPr b="1"/>
              <a:t>ADA/504 Compliance Office</a:t>
            </a:r>
            <a:r>
              <a:rPr/>
              <a:t>: adaoffice@ucla.edu</a:t>
            </a:r>
          </a:p>
          <a:p>
            <a:pPr lvl="0"/>
            <a:r>
              <a:rPr/>
              <a:t>The handout has every link</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solidFill>
                  <a:srgbClr val="1D5A87"/>
                </a:solidFill>
              </a:rPr>
              <a:t>The goal</a:t>
            </a:r>
          </a:p>
        </p:txBody>
      </p:sp>
      <p:sp>
        <p:nvSpPr>
          <p:cNvPr id="3" name="Content Placeholder 2"/>
          <p:cNvSpPr>
            <a:spLocks noGrp="1"/>
          </p:cNvSpPr>
          <p:nvPr>
            <p:ph idx="1"/>
          </p:nvPr>
        </p:nvSpPr>
        <p:spPr/>
        <p:txBody>
          <a:bodyPr/>
          <a:lstStyle/>
          <a:p>
            <a:pPr lvl="0" indent="0" marL="1270000">
              <a:buNone/>
            </a:pPr>
            <a:r>
              <a:rPr sz="2000"/>
              <a:t>It’s not about passing a checker. It’s that someone using a keyboard or a screen reader can actually use our work.</a:t>
            </a:r>
          </a:p>
          <a:p>
            <a:pPr lvl="0" indent="0" marL="0">
              <a:buNone/>
            </a:pPr>
            <a:r>
              <a:rPr b="1"/>
              <a:t>You have the map now, and you’re not doing it alone.</a:t>
            </a:r>
          </a:p>
          <a:p>
            <a:pPr lvl="0" indent="0" marL="0">
              <a:buNone/>
            </a:pPr>
            <a:r>
              <a:rPr/>
              <a:t>Slides, tools, demos, handout: </a:t>
            </a:r>
            <a:r>
              <a:rPr>
                <a:hlinkClick r:id="rId3"/>
              </a:rPr>
              <a:t>lbohn12.github.io/remediation-workshop</a:t>
            </a:r>
          </a:p>
        </p:txBody>
      </p:sp>
      <p:sp>
        <p:nvSpPr>
          <p:cNvPr id="4" name="Rectangle 3">
            <a:extLst>
              <a:ext uri="{C183D7F6-B498-43B3-948B-1728B52AA6E4}">
                <adec:decorative xmlns:adec="http://schemas.microsoft.com/office/drawing/2017/decorative" val="1"/>
              </a:ext>
            </a:extLst>
          </p:cNvPr>
          <p:cNvSpPr/>
          <p:nvPr/>
        </p:nvSpPr>
        <p:spPr>
          <a:xfrm>
            <a:off x="0" y="5079492"/>
            <a:ext cx="7680960" cy="64008"/>
          </a:xfrm>
          <a:prstGeom prst="rect">
            <a:avLst/>
          </a:prstGeom>
          <a:solidFill>
            <a:srgbClr val="2774A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a:extLst>
              <a:ext uri="{C183D7F6-B498-43B3-948B-1728B52AA6E4}">
                <adec:decorative xmlns:adec="http://schemas.microsoft.com/office/drawing/2017/decorative" val="1"/>
              </a:ext>
            </a:extLst>
          </p:cNvPr>
          <p:cNvSpPr/>
          <p:nvPr/>
        </p:nvSpPr>
        <p:spPr>
          <a:xfrm>
            <a:off x="7680960" y="5079492"/>
            <a:ext cx="1463040" cy="64008"/>
          </a:xfrm>
          <a:prstGeom prst="rect">
            <a:avLst/>
          </a:prstGeom>
          <a:solidFill>
            <a:srgbClr val="FFD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Working Session</dc:title>
  <dc:creator>UCLA ISAP · 50-minute working session</dc:creator>
  <cp:keywords/>
  <dcterms:created xsi:type="dcterms:W3CDTF">2026-07-16T18:28:41Z</dcterms:created>
  <dcterms:modified xsi:type="dcterms:W3CDTF">2026-07-16T18:28:41Z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ubtitle">
    <vt:lpwstr>Complex Word/PDF reporting for DHCS: what matters, and where to get help</vt:lpwstr>
  </property>
</Properties>
</file>